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
  </p:notesMasterIdLst>
  <p:sldIdLst>
    <p:sldId id="256" r:id="rId2"/>
    <p:sldId id="257" r:id="rId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 roundtripDataSignature="AMtx7mg/tNkWKp3of1y0CQM3ukl86DZ5/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42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4" Type="http://schemas.openxmlformats.org/officeDocument/2006/relationships/notesMaster" Target="notesMasters/notes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33629785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05262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6" name="Google Shape;10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63366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4"/>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4"/>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3"/>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4"/>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6"/>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7"/>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7"/>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8"/>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8"/>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1"/>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1"/>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2"/>
          <p:cNvSpPr>
            <a:spLocks noGrp="1"/>
          </p:cNvSpPr>
          <p:nvPr>
            <p:ph type="pic" idx="2"/>
          </p:nvPr>
        </p:nvSpPr>
        <p:spPr>
          <a:xfrm>
            <a:off x="3887391" y="987426"/>
            <a:ext cx="4629150" cy="4873625"/>
          </a:xfrm>
          <a:prstGeom prst="rect">
            <a:avLst/>
          </a:prstGeom>
          <a:noFill/>
          <a:ln>
            <a:noFill/>
          </a:ln>
        </p:spPr>
      </p:sp>
      <p:sp>
        <p:nvSpPr>
          <p:cNvPr id="64" name="Google Shape;64;p12"/>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1"/>
          <p:cNvSpPr/>
          <p:nvPr/>
        </p:nvSpPr>
        <p:spPr>
          <a:xfrm>
            <a:off x="0" y="31500"/>
            <a:ext cx="3313200" cy="715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4050"/>
              <a:buFont typeface="Arial"/>
              <a:buNone/>
            </a:pPr>
            <a:r>
              <a:rPr lang="en-GB" sz="3350" b="0" i="0" u="none" strike="noStrike" cap="none">
                <a:solidFill>
                  <a:srgbClr val="FF0000"/>
                </a:solidFill>
                <a:highlight>
                  <a:schemeClr val="lt1"/>
                </a:highlight>
                <a:latin typeface="Twentieth Century"/>
                <a:ea typeface="Twentieth Century"/>
                <a:cs typeface="Twentieth Century"/>
                <a:sym typeface="Twentieth Century"/>
              </a:rPr>
              <a:t>Ca</a:t>
            </a:r>
            <a:r>
              <a:rPr lang="en-GB" sz="3350">
                <a:solidFill>
                  <a:srgbClr val="FF0000"/>
                </a:solidFill>
                <a:highlight>
                  <a:schemeClr val="lt1"/>
                </a:highlight>
                <a:latin typeface="Twentieth Century"/>
                <a:ea typeface="Twentieth Century"/>
                <a:cs typeface="Twentieth Century"/>
                <a:sym typeface="Twentieth Century"/>
              </a:rPr>
              <a:t>s</a:t>
            </a:r>
            <a:r>
              <a:rPr lang="en-GB" sz="3350" b="0" i="0" u="none" strike="noStrike" cap="none">
                <a:solidFill>
                  <a:srgbClr val="FF0000"/>
                </a:solidFill>
                <a:highlight>
                  <a:schemeClr val="lt1"/>
                </a:highlight>
                <a:latin typeface="Twentieth Century"/>
                <a:ea typeface="Twentieth Century"/>
                <a:cs typeface="Twentieth Century"/>
                <a:sym typeface="Twentieth Century"/>
              </a:rPr>
              <a:t>tles and Dragons</a:t>
            </a:r>
            <a:endParaRPr sz="700" b="0" i="0" u="none" strike="noStrike" cap="none">
              <a:solidFill>
                <a:srgbClr val="FF0000"/>
              </a:solidFill>
              <a:highlight>
                <a:schemeClr val="lt1"/>
              </a:highlight>
              <a:latin typeface="Arial"/>
              <a:ea typeface="Arial"/>
              <a:cs typeface="Arial"/>
              <a:sym typeface="Arial"/>
            </a:endParaRPr>
          </a:p>
        </p:txBody>
      </p:sp>
      <p:sp>
        <p:nvSpPr>
          <p:cNvPr id="85" name="Google Shape;85;p1"/>
          <p:cNvSpPr txBox="1"/>
          <p:nvPr/>
        </p:nvSpPr>
        <p:spPr>
          <a:xfrm>
            <a:off x="78035" y="1080657"/>
            <a:ext cx="2052900" cy="338700"/>
          </a:xfrm>
          <a:prstGeom prst="rect">
            <a:avLst/>
          </a:prstGeom>
          <a:solidFill>
            <a:srgbClr val="FF0000"/>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Twentieth Century"/>
                <a:ea typeface="Twentieth Century"/>
                <a:cs typeface="Twentieth Century"/>
                <a:sym typeface="Twentieth Century"/>
              </a:rPr>
              <a:t>Key </a:t>
            </a:r>
            <a:r>
              <a:rPr lang="en-GB" sz="1600" b="1" i="0" u="none" strike="noStrike" cap="none">
                <a:solidFill>
                  <a:schemeClr val="dk1"/>
                </a:solidFill>
                <a:latin typeface="Twentieth Century"/>
                <a:ea typeface="Twentieth Century"/>
                <a:cs typeface="Twentieth Century"/>
                <a:sym typeface="Twentieth Centur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Vocabulary</a:t>
            </a:r>
            <a:endParaRPr sz="1400" b="0" i="0" u="none" strike="noStrike" cap="none">
              <a:solidFill>
                <a:srgbClr val="000000"/>
              </a:solidFill>
              <a:latin typeface="Arial"/>
              <a:ea typeface="Arial"/>
              <a:cs typeface="Arial"/>
              <a:sym typeface="Arial"/>
            </a:endParaRPr>
          </a:p>
        </p:txBody>
      </p:sp>
      <p:grpSp>
        <p:nvGrpSpPr>
          <p:cNvPr id="86" name="Google Shape;86;p1"/>
          <p:cNvGrpSpPr/>
          <p:nvPr/>
        </p:nvGrpSpPr>
        <p:grpSpPr>
          <a:xfrm>
            <a:off x="6863716" y="197497"/>
            <a:ext cx="2123100" cy="715699"/>
            <a:chOff x="7288000" y="506239"/>
            <a:chExt cx="2123100" cy="413771"/>
          </a:xfrm>
        </p:grpSpPr>
        <p:sp>
          <p:nvSpPr>
            <p:cNvPr id="87" name="Google Shape;87;p1"/>
            <p:cNvSpPr txBox="1"/>
            <p:nvPr/>
          </p:nvSpPr>
          <p:spPr>
            <a:xfrm>
              <a:off x="7288000" y="506239"/>
              <a:ext cx="2123100" cy="338100"/>
            </a:xfrm>
            <a:prstGeom prst="rect">
              <a:avLst/>
            </a:prstGeom>
            <a:solidFill>
              <a:srgbClr val="E06666"/>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Twentieth Century"/>
                  <a:ea typeface="Twentieth Century"/>
                  <a:cs typeface="Twentieth Century"/>
                  <a:sym typeface="Twentieth Century"/>
                </a:rPr>
                <a:t>What I should already know?</a:t>
              </a:r>
              <a:endParaRPr sz="1400" b="0" i="0" u="none" strike="noStrike" cap="none">
                <a:solidFill>
                  <a:srgbClr val="000000"/>
                </a:solidFill>
                <a:latin typeface="Arial"/>
                <a:ea typeface="Arial"/>
                <a:cs typeface="Arial"/>
                <a:sym typeface="Arial"/>
              </a:endParaRPr>
            </a:p>
          </p:txBody>
        </p:sp>
        <p:sp>
          <p:nvSpPr>
            <p:cNvPr id="88" name="Google Shape;88;p1"/>
            <p:cNvSpPr txBox="1"/>
            <p:nvPr/>
          </p:nvSpPr>
          <p:spPr>
            <a:xfrm>
              <a:off x="7288000" y="742097"/>
              <a:ext cx="2119175" cy="17791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9" name="Google Shape;89;p1"/>
          <p:cNvSpPr/>
          <p:nvPr/>
        </p:nvSpPr>
        <p:spPr>
          <a:xfrm>
            <a:off x="6850775" y="835625"/>
            <a:ext cx="2196000" cy="3152700"/>
          </a:xfrm>
          <a:prstGeom prst="rect">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txBox="1"/>
          <p:nvPr/>
        </p:nvSpPr>
        <p:spPr>
          <a:xfrm>
            <a:off x="3315191" y="34395"/>
            <a:ext cx="2418600" cy="338700"/>
          </a:xfrm>
          <a:prstGeom prst="rect">
            <a:avLst/>
          </a:prstGeom>
          <a:solidFill>
            <a:srgbClr val="FF0000"/>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Twentieth Century"/>
                <a:ea typeface="Twentieth Century"/>
                <a:cs typeface="Twentieth Century"/>
                <a:sym typeface="Twentieth Century"/>
              </a:rPr>
              <a:t>Sticky </a:t>
            </a:r>
            <a:r>
              <a:rPr lang="en-GB" sz="1600" b="1" i="0" u="none" strike="noStrike" cap="none">
                <a:solidFill>
                  <a:schemeClr val="dk1"/>
                </a:solidFill>
                <a:latin typeface="Twentieth Century"/>
                <a:ea typeface="Twentieth Century"/>
                <a:cs typeface="Twentieth Century"/>
                <a:sym typeface="Twentieth Centur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Knowledge</a:t>
            </a:r>
            <a:endParaRPr sz="1400" b="0" i="0" u="none" strike="noStrike" cap="none">
              <a:solidFill>
                <a:srgbClr val="000000"/>
              </a:solidFill>
              <a:latin typeface="Arial"/>
              <a:ea typeface="Arial"/>
              <a:cs typeface="Arial"/>
              <a:sym typeface="Arial"/>
            </a:endParaRPr>
          </a:p>
        </p:txBody>
      </p:sp>
      <p:sp>
        <p:nvSpPr>
          <p:cNvPr id="91" name="Google Shape;91;p1"/>
          <p:cNvSpPr/>
          <p:nvPr/>
        </p:nvSpPr>
        <p:spPr>
          <a:xfrm>
            <a:off x="5029475" y="373100"/>
            <a:ext cx="1821300" cy="1632900"/>
          </a:xfrm>
          <a:prstGeom prst="ellipse">
            <a:avLst/>
          </a:prstGeom>
          <a:solidFill>
            <a:srgbClr val="E06666"/>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1200" b="0"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We live in the </a:t>
            </a:r>
            <a:r>
              <a:rPr lang="en-GB" sz="1200" b="1"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21st Century.</a:t>
            </a:r>
            <a:r>
              <a:rPr lang="en-GB" sz="1200" b="0"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 Our King is called </a:t>
            </a:r>
            <a:r>
              <a:rPr lang="en-GB" sz="1200" b="1"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King Charles III.</a:t>
            </a:r>
            <a:r>
              <a:rPr lang="en-GB" sz="1300" b="0"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 He is in charge of the </a:t>
            </a:r>
            <a:r>
              <a:rPr lang="en-GB" sz="1300" b="1"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Monarchy</a:t>
            </a:r>
            <a:r>
              <a:rPr lang="en-GB" sz="1300" b="0"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a:t>
            </a:r>
            <a:endParaRPr sz="1300" b="0" i="0" u="none" strike="noStrike" cap="none">
              <a:solidFill>
                <a:srgbClr val="000000"/>
              </a:solidFill>
              <a:latin typeface="Arial"/>
              <a:ea typeface="Arial"/>
              <a:cs typeface="Arial"/>
              <a:sym typeface="Arial"/>
            </a:endParaRPr>
          </a:p>
        </p:txBody>
      </p:sp>
      <p:sp>
        <p:nvSpPr>
          <p:cNvPr id="92" name="Google Shape;92;p1"/>
          <p:cNvSpPr/>
          <p:nvPr/>
        </p:nvSpPr>
        <p:spPr>
          <a:xfrm>
            <a:off x="5326275" y="2045925"/>
            <a:ext cx="1502100" cy="2019000"/>
          </a:xfrm>
          <a:prstGeom prst="ellipse">
            <a:avLst/>
          </a:prstGeom>
          <a:solidFill>
            <a:srgbClr val="E06666"/>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300"/>
              <a:t>You can see through transparent materials (glass) but not opaque.</a:t>
            </a:r>
            <a:endParaRPr sz="1300" b="0" i="0" u="none" strike="noStrike" cap="none">
              <a:solidFill>
                <a:srgbClr val="000000"/>
              </a:solidFill>
              <a:latin typeface="Arial"/>
              <a:ea typeface="Arial"/>
              <a:cs typeface="Arial"/>
              <a:sym typeface="Arial"/>
            </a:endParaRPr>
          </a:p>
        </p:txBody>
      </p:sp>
      <p:sp>
        <p:nvSpPr>
          <p:cNvPr id="93" name="Google Shape;93;p1"/>
          <p:cNvSpPr/>
          <p:nvPr/>
        </p:nvSpPr>
        <p:spPr>
          <a:xfrm>
            <a:off x="3437000" y="1594272"/>
            <a:ext cx="1866900" cy="2019000"/>
          </a:xfrm>
          <a:prstGeom prst="ellipse">
            <a:avLst/>
          </a:prstGeom>
          <a:solidFill>
            <a:srgbClr val="E06666"/>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500" b="1"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Castles</a:t>
            </a:r>
            <a:r>
              <a:rPr lang="en-GB" sz="1500" b="0"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 were built to</a:t>
            </a:r>
            <a:r>
              <a:rPr lang="en-GB" sz="1500" b="0"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 </a:t>
            </a:r>
            <a:r>
              <a:rPr lang="en-GB" sz="150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protect people from invasion. A secure place to a</a:t>
            </a:r>
            <a:r>
              <a:rPr lang="en-GB" sz="1500" b="0"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ttack and fire weapons</a:t>
            </a:r>
            <a:r>
              <a:rPr lang="en-GB" sz="1500">
                <a:solidFill>
                  <a:schemeClr val="dk1"/>
                </a:solidFill>
                <a:latin typeface="Calibri"/>
                <a:ea typeface="Calibri"/>
                <a:cs typeface="Calibri"/>
                <a:sym typeface="Calibri"/>
              </a:rPr>
              <a:t>. </a:t>
            </a:r>
            <a:endParaRPr sz="1700" b="0" i="0" u="none" strike="noStrike" cap="none">
              <a:solidFill>
                <a:schemeClr val="dk1"/>
              </a:solidFill>
              <a:latin typeface="Calibri"/>
              <a:ea typeface="Calibri"/>
              <a:cs typeface="Calibri"/>
              <a:sym typeface="Calibri"/>
            </a:endParaRPr>
          </a:p>
        </p:txBody>
      </p:sp>
      <p:sp>
        <p:nvSpPr>
          <p:cNvPr id="94" name="Google Shape;94;p1"/>
          <p:cNvSpPr/>
          <p:nvPr/>
        </p:nvSpPr>
        <p:spPr>
          <a:xfrm>
            <a:off x="6752341" y="508414"/>
            <a:ext cx="239165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Times New Roman"/>
                <a:ea typeface="Times New Roman"/>
                <a:cs typeface="Times New Roman"/>
                <a:sym typeface="Times New Roman"/>
              </a:rPr>
              <a:t> </a:t>
            </a:r>
            <a:endParaRPr sz="16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imes New Roman"/>
              <a:ea typeface="Times New Roman"/>
              <a:cs typeface="Times New Roman"/>
              <a:sym typeface="Times New Roman"/>
            </a:endParaRPr>
          </a:p>
        </p:txBody>
      </p:sp>
      <p:pic>
        <p:nvPicPr>
          <p:cNvPr id="95" name="Google Shape;95;p1"/>
          <p:cNvPicPr preferRelativeResize="0"/>
          <p:nvPr/>
        </p:nvPicPr>
        <p:blipFill rotWithShape="1">
          <a:blip r:embed="rId3">
            <a:alphaModFix/>
          </a:blip>
          <a:srcRect/>
          <a:stretch/>
        </p:blipFill>
        <p:spPr>
          <a:xfrm>
            <a:off x="6947903" y="6157717"/>
            <a:ext cx="2196094" cy="625990"/>
          </a:xfrm>
          <a:prstGeom prst="rect">
            <a:avLst/>
          </a:prstGeom>
          <a:noFill/>
          <a:ln>
            <a:noFill/>
          </a:ln>
        </p:spPr>
      </p:pic>
      <p:sp>
        <p:nvSpPr>
          <p:cNvPr id="96" name="Google Shape;96;p1"/>
          <p:cNvSpPr txBox="1"/>
          <p:nvPr/>
        </p:nvSpPr>
        <p:spPr>
          <a:xfrm>
            <a:off x="6877975" y="835625"/>
            <a:ext cx="2094600" cy="469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200"/>
              <a:t>The </a:t>
            </a:r>
            <a:r>
              <a:rPr lang="en-GB" sz="1200" b="0" i="0" u="sng" strike="noStrike" cap="none">
                <a:solidFill>
                  <a:srgbClr val="FF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past</a:t>
            </a:r>
            <a:r>
              <a:rPr lang="en-GB" sz="1200" b="0"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 is something that has already happened</a:t>
            </a:r>
            <a:r>
              <a:rPr lang="en-GB" sz="1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a:t>
            </a:r>
            <a:endParaRPr sz="1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endParaRPr>
          </a:p>
          <a:p>
            <a:pPr marL="0" marR="0" lvl="0" indent="0" algn="l" rtl="0">
              <a:lnSpc>
                <a:spcPct val="100000"/>
              </a:lnSpc>
              <a:spcBef>
                <a:spcPts val="0"/>
              </a:spcBef>
              <a:spcAft>
                <a:spcPts val="0"/>
              </a:spcAft>
              <a:buClr>
                <a:srgbClr val="000000"/>
              </a:buClr>
              <a:buSzPts val="1300"/>
              <a:buFont typeface="Arial"/>
              <a:buNone/>
            </a:pPr>
            <a:endParaRPr sz="1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endParaRPr>
          </a:p>
          <a:p>
            <a:pPr marL="0" marR="0" lvl="0" indent="0" algn="l" rtl="0">
              <a:lnSpc>
                <a:spcPct val="100000"/>
              </a:lnSpc>
              <a:spcBef>
                <a:spcPts val="0"/>
              </a:spcBef>
              <a:spcAft>
                <a:spcPts val="0"/>
              </a:spcAft>
              <a:buClr>
                <a:srgbClr val="000000"/>
              </a:buClr>
              <a:buSzPts val="1300"/>
              <a:buFont typeface="Arial"/>
              <a:buNone/>
            </a:pPr>
            <a:r>
              <a:rPr lang="en-GB" sz="1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The </a:t>
            </a:r>
            <a:r>
              <a:rPr lang="en-GB" sz="1200" u="sng">
                <a:solidFill>
                  <a:srgbClr val="FF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present </a:t>
            </a:r>
            <a:r>
              <a:rPr lang="en-GB" sz="1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is now. The </a:t>
            </a:r>
            <a:r>
              <a:rPr lang="en-GB" sz="1200" u="sng">
                <a:solidFill>
                  <a:srgbClr val="FF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future</a:t>
            </a:r>
            <a:r>
              <a:rPr lang="en-GB" sz="1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 is what happens next. </a:t>
            </a:r>
            <a:endParaRPr sz="1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endParaRPr>
          </a:p>
          <a:p>
            <a:pPr marL="0" marR="0" lvl="0" indent="0" algn="l" rtl="0">
              <a:lnSpc>
                <a:spcPct val="100000"/>
              </a:lnSpc>
              <a:spcBef>
                <a:spcPts val="0"/>
              </a:spcBef>
              <a:spcAft>
                <a:spcPts val="0"/>
              </a:spcAft>
              <a:buClr>
                <a:srgbClr val="000000"/>
              </a:buClr>
              <a:buSzPts val="1300"/>
              <a:buFont typeface="Arial"/>
              <a:buNone/>
            </a:pPr>
            <a:endParaRPr sz="1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endParaRPr>
          </a:p>
          <a:p>
            <a:pPr marL="0" marR="0" lvl="0" indent="0" algn="l" rtl="0">
              <a:lnSpc>
                <a:spcPct val="100000"/>
              </a:lnSpc>
              <a:spcBef>
                <a:spcPts val="0"/>
              </a:spcBef>
              <a:spcAft>
                <a:spcPts val="0"/>
              </a:spcAft>
              <a:buClr>
                <a:srgbClr val="000000"/>
              </a:buClr>
              <a:buSzPts val="1300"/>
              <a:buFont typeface="Arial"/>
              <a:buNone/>
            </a:pPr>
            <a:r>
              <a:rPr lang="en-GB" sz="1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rPr>
              <a:t>I need to eat 5 fruit/vegetables a day for a healthy diet.</a:t>
            </a:r>
            <a:endParaRPr sz="1200" b="0"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endParaRPr>
          </a:p>
          <a:p>
            <a:pPr marL="0" marR="0" lvl="0" indent="0" algn="l" rtl="0">
              <a:lnSpc>
                <a:spcPct val="100000"/>
              </a:lnSpc>
              <a:spcBef>
                <a:spcPts val="0"/>
              </a:spcBef>
              <a:spcAft>
                <a:spcPts val="0"/>
              </a:spcAft>
              <a:buClr>
                <a:srgbClr val="000000"/>
              </a:buClr>
              <a:buSzPts val="1300"/>
              <a:buFont typeface="Arial"/>
              <a:buNone/>
            </a:pPr>
            <a:endParaRPr sz="1200" b="0"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endParaRPr>
          </a:p>
          <a:p>
            <a:pPr marL="0" marR="0" lvl="0" indent="0" algn="l" rtl="0">
              <a:lnSpc>
                <a:spcPct val="100000"/>
              </a:lnSpc>
              <a:spcBef>
                <a:spcPts val="0"/>
              </a:spcBef>
              <a:spcAft>
                <a:spcPts val="0"/>
              </a:spcAft>
              <a:buClr>
                <a:srgbClr val="000000"/>
              </a:buClr>
              <a:buSzPts val="1300"/>
              <a:buFont typeface="Arial"/>
              <a:buNone/>
            </a:pPr>
            <a:r>
              <a:rPr lang="en-GB" sz="1200"/>
              <a:t>Stone is a strong </a:t>
            </a:r>
            <a:r>
              <a:rPr lang="en-GB" sz="1200" u="sng">
                <a:solidFill>
                  <a:srgbClr val="FF0000"/>
                </a:solidFill>
              </a:rPr>
              <a:t>material</a:t>
            </a:r>
            <a:r>
              <a:rPr lang="en-GB" sz="1200"/>
              <a:t>. Paper is not as strong as stone.</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200"/>
          </a:p>
          <a:p>
            <a:pPr marL="0" marR="0" lvl="0" indent="0" algn="l" rtl="0">
              <a:lnSpc>
                <a:spcPct val="100000"/>
              </a:lnSpc>
              <a:spcBef>
                <a:spcPts val="0"/>
              </a:spcBef>
              <a:spcAft>
                <a:spcPts val="0"/>
              </a:spcAft>
              <a:buClr>
                <a:srgbClr val="000000"/>
              </a:buClr>
              <a:buSzPts val="1300"/>
              <a:buFont typeface="Arial"/>
              <a:buNone/>
            </a:pPr>
            <a:r>
              <a:rPr lang="en-GB" sz="1200"/>
              <a:t>A King lives in a </a:t>
            </a:r>
            <a:r>
              <a:rPr lang="en-GB" sz="1200" u="sng">
                <a:solidFill>
                  <a:srgbClr val="FF0000"/>
                </a:solidFill>
              </a:rPr>
              <a:t>castle</a:t>
            </a:r>
            <a:r>
              <a:rPr lang="en-GB" sz="1200"/>
              <a:t>, a type of home.</a:t>
            </a:r>
            <a:endParaRPr sz="1200"/>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7" name="Google Shape;97;p1"/>
          <p:cNvPicPr preferRelativeResize="0"/>
          <p:nvPr/>
        </p:nvPicPr>
        <p:blipFill rotWithShape="1">
          <a:blip r:embed="rId4">
            <a:alphaModFix/>
          </a:blip>
          <a:srcRect/>
          <a:stretch/>
        </p:blipFill>
        <p:spPr>
          <a:xfrm>
            <a:off x="3598550" y="4104850"/>
            <a:ext cx="2498850" cy="2811525"/>
          </a:xfrm>
          <a:prstGeom prst="rect">
            <a:avLst/>
          </a:prstGeom>
          <a:noFill/>
          <a:ln>
            <a:noFill/>
          </a:ln>
        </p:spPr>
      </p:pic>
      <p:sp>
        <p:nvSpPr>
          <p:cNvPr id="98" name="Google Shape;98;p1"/>
          <p:cNvSpPr txBox="1"/>
          <p:nvPr/>
        </p:nvSpPr>
        <p:spPr>
          <a:xfrm>
            <a:off x="42925" y="1333400"/>
            <a:ext cx="2123100" cy="8058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250" b="1" i="0" u="none" strike="noStrike" cap="none">
                <a:solidFill>
                  <a:srgbClr val="FF0000"/>
                </a:solidFill>
                <a:highlight>
                  <a:schemeClr val="lt1"/>
                </a:highlight>
                <a:latin typeface="Calibri"/>
                <a:ea typeface="Calibri"/>
                <a:cs typeface="Calibri"/>
                <a:sym typeface="Calibri"/>
              </a:rPr>
              <a:t>Castle:</a:t>
            </a:r>
            <a:r>
              <a:rPr lang="en-GB" sz="1250" b="0" i="0" u="none" strike="noStrike" cap="none">
                <a:solidFill>
                  <a:srgbClr val="000000"/>
                </a:solidFill>
                <a:latin typeface="Calibri"/>
                <a:ea typeface="Calibri"/>
                <a:cs typeface="Calibri"/>
                <a:sym typeface="Calibri"/>
              </a:rPr>
              <a:t> A large, strong structure designed to </a:t>
            </a:r>
            <a:r>
              <a:rPr lang="en-GB" sz="1250" b="0"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protect</a:t>
            </a:r>
            <a:r>
              <a:rPr lang="en-GB" sz="1250" b="0" i="0" u="none" strike="noStrike" cap="none">
                <a:solidFill>
                  <a:srgbClr val="000000"/>
                </a:solidFill>
                <a:latin typeface="Calibri"/>
                <a:ea typeface="Calibri"/>
                <a:cs typeface="Calibri"/>
                <a:sym typeface="Calibri"/>
              </a:rPr>
              <a:t> people from attack. </a:t>
            </a:r>
            <a:endParaRPr sz="125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25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en-GB" sz="1250" b="1">
                <a:solidFill>
                  <a:srgbClr val="FF0000"/>
                </a:solidFill>
                <a:latin typeface="Calibri"/>
                <a:ea typeface="Calibri"/>
                <a:cs typeface="Calibri"/>
                <a:sym typeface="Calibri"/>
              </a:rPr>
              <a:t>Defend: </a:t>
            </a:r>
            <a:r>
              <a:rPr lang="en-GB" sz="1250">
                <a:solidFill>
                  <a:schemeClr val="dk1"/>
                </a:solidFill>
                <a:latin typeface="Calibri"/>
                <a:ea typeface="Calibri"/>
                <a:cs typeface="Calibri"/>
                <a:sym typeface="Calibri"/>
              </a:rPr>
              <a:t>To protect those living in the castle from attack or danger. </a:t>
            </a:r>
            <a:endParaRPr sz="125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25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en-GB" sz="1250" b="1">
                <a:solidFill>
                  <a:srgbClr val="FF0000"/>
                </a:solidFill>
                <a:latin typeface="Calibri"/>
                <a:ea typeface="Calibri"/>
                <a:cs typeface="Calibri"/>
                <a:sym typeface="Calibri"/>
              </a:rPr>
              <a:t>Weapon: </a:t>
            </a:r>
            <a:r>
              <a:rPr lang="en-GB" sz="1250">
                <a:solidFill>
                  <a:schemeClr val="dk1"/>
                </a:solidFill>
                <a:latin typeface="Calibri"/>
                <a:ea typeface="Calibri"/>
                <a:cs typeface="Calibri"/>
                <a:sym typeface="Calibri"/>
              </a:rPr>
              <a:t>To injure or hurt someone, when defending yourself.</a:t>
            </a:r>
            <a:endParaRPr sz="125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250" b="1">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en-GB" sz="1250" b="1">
                <a:solidFill>
                  <a:srgbClr val="FF0000"/>
                </a:solidFill>
                <a:latin typeface="Calibri"/>
                <a:ea typeface="Calibri"/>
                <a:cs typeface="Calibri"/>
                <a:sym typeface="Calibri"/>
              </a:rPr>
              <a:t>Battle: </a:t>
            </a:r>
            <a:r>
              <a:rPr lang="en-GB" sz="1250">
                <a:solidFill>
                  <a:schemeClr val="dk1"/>
                </a:solidFill>
                <a:latin typeface="Calibri"/>
                <a:ea typeface="Calibri"/>
                <a:cs typeface="Calibri"/>
                <a:sym typeface="Calibri"/>
              </a:rPr>
              <a:t>A fight between two groups. </a:t>
            </a:r>
            <a:endParaRPr sz="125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250" b="1">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en-GB" sz="1250" b="1">
                <a:solidFill>
                  <a:srgbClr val="FF0000"/>
                </a:solidFill>
                <a:latin typeface="Calibri"/>
                <a:ea typeface="Calibri"/>
                <a:cs typeface="Calibri"/>
                <a:sym typeface="Calibri"/>
              </a:rPr>
              <a:t>Attack: </a:t>
            </a:r>
            <a:r>
              <a:rPr lang="en-GB" sz="1250">
                <a:solidFill>
                  <a:schemeClr val="dk1"/>
                </a:solidFill>
                <a:latin typeface="Calibri"/>
                <a:ea typeface="Calibri"/>
                <a:cs typeface="Calibri"/>
                <a:sym typeface="Calibri"/>
              </a:rPr>
              <a:t>To hurt others to steal something important.</a:t>
            </a:r>
            <a:endParaRPr sz="125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25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en-GB" sz="1250" b="1" i="0" u="none" strike="noStrike" cap="none">
                <a:solidFill>
                  <a:srgbClr val="FF0000"/>
                </a:solidFill>
                <a:latin typeface="Calibri"/>
                <a:ea typeface="Calibri"/>
                <a:cs typeface="Calibri"/>
                <a:sym typeface="Calibri"/>
              </a:rPr>
              <a:t>Medieval</a:t>
            </a:r>
            <a:r>
              <a:rPr lang="en-GB" sz="1250" b="0" i="0" u="none" strike="noStrike" cap="none">
                <a:solidFill>
                  <a:srgbClr val="000000"/>
                </a:solidFill>
                <a:latin typeface="Calibri"/>
                <a:ea typeface="Calibri"/>
                <a:cs typeface="Calibri"/>
                <a:sym typeface="Calibri"/>
              </a:rPr>
              <a:t>: Known as the The Middle Ages or The Dark Ages. </a:t>
            </a:r>
            <a:endParaRPr sz="125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25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en-GB" sz="1250" b="1">
                <a:solidFill>
                  <a:srgbClr val="FF0000"/>
                </a:solidFill>
                <a:latin typeface="Calibri"/>
                <a:ea typeface="Calibri"/>
                <a:cs typeface="Calibri"/>
                <a:sym typeface="Calibri"/>
              </a:rPr>
              <a:t>Invasion: </a:t>
            </a:r>
            <a:r>
              <a:rPr lang="en-GB" sz="1250">
                <a:solidFill>
                  <a:schemeClr val="dk1"/>
                </a:solidFill>
                <a:latin typeface="Calibri"/>
                <a:ea typeface="Calibri"/>
                <a:cs typeface="Calibri"/>
                <a:sym typeface="Calibri"/>
              </a:rPr>
              <a:t>To take over a place or country using weapons.</a:t>
            </a:r>
            <a:endParaRPr sz="125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25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en-GB" sz="1250" b="1" i="0" u="none" strike="noStrike" cap="none">
                <a:solidFill>
                  <a:srgbClr val="FF0000"/>
                </a:solidFill>
                <a:latin typeface="Calibri"/>
                <a:ea typeface="Calibri"/>
                <a:cs typeface="Calibri"/>
                <a:sym typeface="Calibri"/>
              </a:rPr>
              <a:t>Monarch: </a:t>
            </a:r>
            <a:r>
              <a:rPr lang="en-GB" sz="1250" b="0" i="0" u="none" strike="noStrike" cap="none">
                <a:solidFill>
                  <a:srgbClr val="000000"/>
                </a:solidFill>
                <a:latin typeface="Calibri"/>
                <a:ea typeface="Calibri"/>
                <a:cs typeface="Calibri"/>
                <a:sym typeface="Calibri"/>
              </a:rPr>
              <a:t>A King or Queen. They are in charge of our Monarchy. They live in a palace.</a:t>
            </a:r>
            <a:endParaRPr sz="125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99" name="Google Shape;99;p1"/>
          <p:cNvPicPr preferRelativeResize="0"/>
          <p:nvPr/>
        </p:nvPicPr>
        <p:blipFill rotWithShape="1">
          <a:blip r:embed="rId5">
            <a:alphaModFix/>
          </a:blip>
          <a:srcRect/>
          <a:stretch/>
        </p:blipFill>
        <p:spPr>
          <a:xfrm>
            <a:off x="5944875" y="4046475"/>
            <a:ext cx="3148800" cy="2811525"/>
          </a:xfrm>
          <a:prstGeom prst="rect">
            <a:avLst/>
          </a:prstGeom>
          <a:noFill/>
          <a:ln w="12700" cap="flat" cmpd="sng">
            <a:solidFill>
              <a:schemeClr val="accent1"/>
            </a:solidFill>
            <a:prstDash val="solid"/>
            <a:miter lim="8000"/>
            <a:headEnd type="none" w="sm" len="sm"/>
            <a:tailEnd type="none" w="sm" len="sm"/>
          </a:ln>
        </p:spPr>
      </p:pic>
      <p:pic>
        <p:nvPicPr>
          <p:cNvPr id="100" name="Google Shape;100;p1"/>
          <p:cNvPicPr preferRelativeResize="0"/>
          <p:nvPr/>
        </p:nvPicPr>
        <p:blipFill>
          <a:blip r:embed="rId6">
            <a:alphaModFix/>
          </a:blip>
          <a:stretch>
            <a:fillRect/>
          </a:stretch>
        </p:blipFill>
        <p:spPr>
          <a:xfrm>
            <a:off x="1934775" y="1480150"/>
            <a:ext cx="1502215" cy="863376"/>
          </a:xfrm>
          <a:prstGeom prst="rect">
            <a:avLst/>
          </a:prstGeom>
          <a:noFill/>
          <a:ln>
            <a:noFill/>
          </a:ln>
        </p:spPr>
      </p:pic>
      <p:pic>
        <p:nvPicPr>
          <p:cNvPr id="101" name="Google Shape;101;p1"/>
          <p:cNvPicPr preferRelativeResize="0"/>
          <p:nvPr/>
        </p:nvPicPr>
        <p:blipFill>
          <a:blip r:embed="rId7">
            <a:alphaModFix/>
          </a:blip>
          <a:stretch>
            <a:fillRect/>
          </a:stretch>
        </p:blipFill>
        <p:spPr>
          <a:xfrm>
            <a:off x="1934775" y="2632537"/>
            <a:ext cx="1378301" cy="796808"/>
          </a:xfrm>
          <a:prstGeom prst="rect">
            <a:avLst/>
          </a:prstGeom>
          <a:noFill/>
          <a:ln>
            <a:noFill/>
          </a:ln>
        </p:spPr>
      </p:pic>
      <p:pic>
        <p:nvPicPr>
          <p:cNvPr id="102" name="Google Shape;102;p1"/>
          <p:cNvPicPr preferRelativeResize="0"/>
          <p:nvPr/>
        </p:nvPicPr>
        <p:blipFill>
          <a:blip r:embed="rId8">
            <a:alphaModFix/>
          </a:blip>
          <a:stretch>
            <a:fillRect/>
          </a:stretch>
        </p:blipFill>
        <p:spPr>
          <a:xfrm>
            <a:off x="2130925" y="3692711"/>
            <a:ext cx="1595951" cy="791614"/>
          </a:xfrm>
          <a:prstGeom prst="rect">
            <a:avLst/>
          </a:prstGeom>
          <a:noFill/>
          <a:ln>
            <a:noFill/>
          </a:ln>
        </p:spPr>
      </p:pic>
      <p:pic>
        <p:nvPicPr>
          <p:cNvPr id="103" name="Google Shape;103;p1"/>
          <p:cNvPicPr preferRelativeResize="0"/>
          <p:nvPr/>
        </p:nvPicPr>
        <p:blipFill>
          <a:blip r:embed="rId9">
            <a:alphaModFix/>
          </a:blip>
          <a:stretch>
            <a:fillRect/>
          </a:stretch>
        </p:blipFill>
        <p:spPr>
          <a:xfrm>
            <a:off x="2002600" y="5833525"/>
            <a:ext cx="1595951" cy="95016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grpSp>
        <p:nvGrpSpPr>
          <p:cNvPr id="108" name="Google Shape;108;p2"/>
          <p:cNvGrpSpPr/>
          <p:nvPr/>
        </p:nvGrpSpPr>
        <p:grpSpPr>
          <a:xfrm>
            <a:off x="254600" y="93030"/>
            <a:ext cx="2147543" cy="1515329"/>
            <a:chOff x="7247464" y="412615"/>
            <a:chExt cx="2147543" cy="1055674"/>
          </a:xfrm>
        </p:grpSpPr>
        <p:sp>
          <p:nvSpPr>
            <p:cNvPr id="109" name="Google Shape;109;p2"/>
            <p:cNvSpPr txBox="1"/>
            <p:nvPr/>
          </p:nvSpPr>
          <p:spPr>
            <a:xfrm>
              <a:off x="7247464" y="412615"/>
              <a:ext cx="2042100" cy="364500"/>
            </a:xfrm>
            <a:prstGeom prst="rect">
              <a:avLst/>
            </a:prstGeom>
            <a:solidFill>
              <a:srgbClr val="FF0000"/>
            </a:solidFill>
            <a:ln w="9525" cap="flat" cmpd="sng">
              <a:solidFill>
                <a:srgbClr val="FF0000"/>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400" b="0" i="0" u="none" strike="noStrike" cap="none">
                  <a:solidFill>
                    <a:schemeClr val="dk1"/>
                  </a:solidFill>
                  <a:latin typeface="Twentieth Century"/>
                  <a:ea typeface="Twentieth Century"/>
                  <a:cs typeface="Twentieth Century"/>
                  <a:sym typeface="Twentieth Century"/>
                </a:rPr>
                <a:t>Assessment of previous </a:t>
              </a:r>
              <a:r>
                <a:rPr lang="en-GB" sz="1400" b="0" i="0" u="none" strike="noStrike" cap="none">
                  <a:solidFill>
                    <a:schemeClr val="dk1"/>
                  </a:solidFill>
                  <a:latin typeface="Twentieth Century"/>
                  <a:ea typeface="Twentieth Century"/>
                  <a:cs typeface="Twentieth Century"/>
                  <a:sym typeface="Twentieth Centur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rPr>
                <a:t>knowledge</a:t>
              </a:r>
              <a:r>
                <a:rPr lang="en-GB" sz="1400" b="0" i="0" u="none" strike="noStrike" cap="none">
                  <a:solidFill>
                    <a:schemeClr val="dk1"/>
                  </a:solidFill>
                  <a:latin typeface="Twentieth Century"/>
                  <a:ea typeface="Twentieth Century"/>
                  <a:cs typeface="Twentieth Century"/>
                  <a:sym typeface="Twentieth Century"/>
                </a:rPr>
                <a:t>? </a:t>
              </a:r>
              <a:endParaRPr sz="1200" b="0" i="0" u="none" strike="noStrike" cap="none">
                <a:solidFill>
                  <a:srgbClr val="000000"/>
                </a:solidFill>
                <a:latin typeface="Arial"/>
                <a:ea typeface="Arial"/>
                <a:cs typeface="Arial"/>
                <a:sym typeface="Arial"/>
              </a:endParaRPr>
            </a:p>
          </p:txBody>
        </p:sp>
        <p:sp>
          <p:nvSpPr>
            <p:cNvPr id="110" name="Google Shape;110;p2"/>
            <p:cNvSpPr txBox="1"/>
            <p:nvPr/>
          </p:nvSpPr>
          <p:spPr>
            <a:xfrm>
              <a:off x="7275832" y="953717"/>
              <a:ext cx="2119175" cy="51457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p:txBody>
        </p:sp>
      </p:grpSp>
      <p:sp>
        <p:nvSpPr>
          <p:cNvPr id="111" name="Google Shape;111;p2"/>
          <p:cNvSpPr txBox="1"/>
          <p:nvPr/>
        </p:nvSpPr>
        <p:spPr>
          <a:xfrm>
            <a:off x="2824832" y="159885"/>
            <a:ext cx="3213000" cy="338700"/>
          </a:xfrm>
          <a:prstGeom prst="rect">
            <a:avLst/>
          </a:prstGeom>
          <a:solidFill>
            <a:srgbClr val="FF0000"/>
          </a:solidFill>
          <a:ln w="9525" cap="flat" cmpd="sng">
            <a:solidFill>
              <a:srgbClr val="0070C0"/>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Twentieth Century"/>
                <a:ea typeface="Twentieth Century"/>
                <a:cs typeface="Twentieth Century"/>
                <a:sym typeface="Twentieth Century"/>
              </a:rPr>
              <a:t>Plans to secure facts</a:t>
            </a:r>
            <a:endParaRPr sz="1400" b="0" i="0" u="none" strike="noStrike" cap="none">
              <a:solidFill>
                <a:srgbClr val="000000"/>
              </a:solidFill>
              <a:latin typeface="Arial"/>
              <a:ea typeface="Arial"/>
              <a:cs typeface="Arial"/>
              <a:sym typeface="Arial"/>
            </a:endParaRPr>
          </a:p>
        </p:txBody>
      </p:sp>
      <p:sp>
        <p:nvSpPr>
          <p:cNvPr id="112" name="Google Shape;112;p2"/>
          <p:cNvSpPr txBox="1"/>
          <p:nvPr/>
        </p:nvSpPr>
        <p:spPr>
          <a:xfrm>
            <a:off x="2830926" y="616226"/>
            <a:ext cx="3212983"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a:t>
            </a:r>
            <a:endParaRPr sz="1000" b="0" i="0" u="none" strike="noStrike" cap="none">
              <a:solidFill>
                <a:schemeClr val="dk1"/>
              </a:solidFill>
              <a:latin typeface="Calibri"/>
              <a:ea typeface="Calibri"/>
              <a:cs typeface="Calibri"/>
              <a:sym typeface="Calibri"/>
            </a:endParaRPr>
          </a:p>
        </p:txBody>
      </p:sp>
      <p:grpSp>
        <p:nvGrpSpPr>
          <p:cNvPr id="113" name="Google Shape;113;p2"/>
          <p:cNvGrpSpPr/>
          <p:nvPr/>
        </p:nvGrpSpPr>
        <p:grpSpPr>
          <a:xfrm>
            <a:off x="6460499" y="159863"/>
            <a:ext cx="2125682" cy="573732"/>
            <a:chOff x="7286081" y="521582"/>
            <a:chExt cx="2125682" cy="399702"/>
          </a:xfrm>
        </p:grpSpPr>
        <p:sp>
          <p:nvSpPr>
            <p:cNvPr id="114" name="Google Shape;114;p2"/>
            <p:cNvSpPr txBox="1"/>
            <p:nvPr/>
          </p:nvSpPr>
          <p:spPr>
            <a:xfrm>
              <a:off x="7288753" y="521582"/>
              <a:ext cx="2123010" cy="235858"/>
            </a:xfrm>
            <a:prstGeom prst="rect">
              <a:avLst/>
            </a:prstGeom>
            <a:solidFill>
              <a:srgbClr val="FF0000"/>
            </a:solidFill>
            <a:ln w="9525" cap="flat" cmpd="sng">
              <a:solidFill>
                <a:srgbClr val="0070C0"/>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Twentieth Century"/>
                  <a:ea typeface="Twentieth Century"/>
                  <a:cs typeface="Twentieth Century"/>
                  <a:sym typeface="Twentieth Century"/>
                </a:rPr>
                <a:t>What comes next?</a:t>
              </a:r>
              <a:endParaRPr sz="1400" b="0" i="0" u="none" strike="noStrike" cap="none">
                <a:solidFill>
                  <a:srgbClr val="000000"/>
                </a:solidFill>
                <a:latin typeface="Arial"/>
                <a:ea typeface="Arial"/>
                <a:cs typeface="Arial"/>
                <a:sym typeface="Arial"/>
              </a:endParaRPr>
            </a:p>
          </p:txBody>
        </p:sp>
        <p:sp>
          <p:nvSpPr>
            <p:cNvPr id="115" name="Google Shape;115;p2"/>
            <p:cNvSpPr txBox="1"/>
            <p:nvPr/>
          </p:nvSpPr>
          <p:spPr>
            <a:xfrm>
              <a:off x="7286081" y="739058"/>
              <a:ext cx="2119175" cy="1822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p:txBody>
        </p:sp>
      </p:grpSp>
      <p:sp>
        <p:nvSpPr>
          <p:cNvPr id="116" name="Google Shape;116;p2"/>
          <p:cNvSpPr txBox="1"/>
          <p:nvPr/>
        </p:nvSpPr>
        <p:spPr>
          <a:xfrm>
            <a:off x="128916" y="3367082"/>
            <a:ext cx="2123100" cy="523200"/>
          </a:xfrm>
          <a:prstGeom prst="rect">
            <a:avLst/>
          </a:prstGeom>
          <a:solidFill>
            <a:srgbClr val="FF0000"/>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Twentieth Century"/>
                <a:ea typeface="Twentieth Century"/>
                <a:cs typeface="Twentieth Century"/>
                <a:sym typeface="Twentieth Century"/>
              </a:rPr>
              <a:t>PSHE/Environmental/Citizenship/British Values links</a:t>
            </a:r>
            <a:endParaRPr sz="1200" b="0" i="0" u="none" strike="noStrike" cap="none">
              <a:solidFill>
                <a:srgbClr val="000000"/>
              </a:solidFill>
              <a:latin typeface="Arial"/>
              <a:ea typeface="Arial"/>
              <a:cs typeface="Arial"/>
              <a:sym typeface="Arial"/>
            </a:endParaRPr>
          </a:p>
        </p:txBody>
      </p:sp>
      <p:sp>
        <p:nvSpPr>
          <p:cNvPr id="117" name="Google Shape;117;p2"/>
          <p:cNvSpPr txBox="1"/>
          <p:nvPr/>
        </p:nvSpPr>
        <p:spPr>
          <a:xfrm>
            <a:off x="128926" y="5119950"/>
            <a:ext cx="1930200" cy="585000"/>
          </a:xfrm>
          <a:prstGeom prst="rect">
            <a:avLst/>
          </a:prstGeom>
          <a:solidFill>
            <a:srgbClr val="FF0000"/>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Twentieth Century"/>
                <a:ea typeface="Twentieth Century"/>
                <a:cs typeface="Twentieth Century"/>
                <a:sym typeface="Twentieth Century"/>
              </a:rPr>
              <a:t>Opportunities for problem solving</a:t>
            </a:r>
            <a:endParaRPr sz="1400" b="0" i="0" u="none" strike="noStrike" cap="none">
              <a:solidFill>
                <a:srgbClr val="000000"/>
              </a:solidFill>
              <a:latin typeface="Arial"/>
              <a:ea typeface="Arial"/>
              <a:cs typeface="Arial"/>
              <a:sym typeface="Arial"/>
            </a:endParaRPr>
          </a:p>
        </p:txBody>
      </p:sp>
      <p:grpSp>
        <p:nvGrpSpPr>
          <p:cNvPr id="118" name="Google Shape;118;p2"/>
          <p:cNvGrpSpPr/>
          <p:nvPr/>
        </p:nvGrpSpPr>
        <p:grpSpPr>
          <a:xfrm>
            <a:off x="2830915" y="3794678"/>
            <a:ext cx="3218650" cy="3355283"/>
            <a:chOff x="6316418" y="749446"/>
            <a:chExt cx="3218650" cy="1894790"/>
          </a:xfrm>
        </p:grpSpPr>
        <p:sp>
          <p:nvSpPr>
            <p:cNvPr id="119" name="Google Shape;119;p2"/>
            <p:cNvSpPr txBox="1"/>
            <p:nvPr/>
          </p:nvSpPr>
          <p:spPr>
            <a:xfrm>
              <a:off x="6316418" y="749446"/>
              <a:ext cx="3213000" cy="191100"/>
            </a:xfrm>
            <a:prstGeom prst="rect">
              <a:avLst/>
            </a:prstGeom>
            <a:solidFill>
              <a:srgbClr val="FF0000"/>
            </a:solidFill>
            <a:ln w="9525" cap="flat" cmpd="sng">
              <a:solidFill>
                <a:srgbClr val="0070C0"/>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Twentieth Century"/>
                  <a:ea typeface="Twentieth Century"/>
                  <a:cs typeface="Twentieth Century"/>
                  <a:sym typeface="Twentieth Century"/>
                </a:rPr>
                <a:t>Plans to develop skills</a:t>
              </a:r>
              <a:endParaRPr sz="1400" b="0" i="0" u="none" strike="noStrike" cap="none">
                <a:solidFill>
                  <a:srgbClr val="000000"/>
                </a:solidFill>
                <a:latin typeface="Arial"/>
                <a:ea typeface="Arial"/>
                <a:cs typeface="Arial"/>
                <a:sym typeface="Arial"/>
              </a:endParaRPr>
            </a:p>
          </p:txBody>
        </p:sp>
        <p:sp>
          <p:nvSpPr>
            <p:cNvPr id="120" name="Google Shape;120;p2"/>
            <p:cNvSpPr txBox="1"/>
            <p:nvPr/>
          </p:nvSpPr>
          <p:spPr>
            <a:xfrm>
              <a:off x="6322068" y="940536"/>
              <a:ext cx="3213000" cy="1703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200" b="0" i="0" u="none" strike="noStrike" cap="none">
                  <a:solidFill>
                    <a:schemeClr val="dk1"/>
                  </a:solidFill>
                  <a:latin typeface="Calibri"/>
                  <a:ea typeface="Calibri"/>
                  <a:cs typeface="Calibri"/>
                  <a:sym typeface="Calibri"/>
                </a:rPr>
                <a:t>Observation: Use a variety of materials in a fair test to decide which material has the best properties for the given purpose.</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GB" sz="1200" b="0" i="0" u="none" strike="noStrike" cap="none">
                  <a:solidFill>
                    <a:schemeClr val="dk1"/>
                  </a:solidFill>
                  <a:latin typeface="Calibri"/>
                  <a:ea typeface="Calibri"/>
                  <a:cs typeface="Calibri"/>
                  <a:sym typeface="Calibri"/>
                </a:rPr>
                <a:t>Comparison:  Compare how times have changed from the Medieval times to now. Analyse the past and present through diet, our rights, the use of castles, protection in a battle and how the poor and rich people lived. </a:t>
              </a:r>
              <a:endParaRPr sz="1600" b="0" i="0" u="none" strike="noStrike" cap="none">
                <a:solidFill>
                  <a:srgbClr val="000000"/>
                </a:solidFill>
                <a:latin typeface="Arial"/>
                <a:ea typeface="Arial"/>
                <a:cs typeface="Arial"/>
                <a:sym typeface="Arial"/>
              </a:endParaRPr>
            </a:p>
            <a:p>
              <a:pPr marL="171450" marR="0" lvl="0" indent="-10795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GB" sz="1200" b="0" i="0" u="none" strike="noStrike" cap="none">
                  <a:solidFill>
                    <a:schemeClr val="dk1"/>
                  </a:solidFill>
                  <a:latin typeface="Calibri"/>
                  <a:ea typeface="Calibri"/>
                  <a:cs typeface="Calibri"/>
                  <a:sym typeface="Calibri"/>
                </a:rPr>
                <a:t>Geographer skills: Locate and pinpoint castles on the map throughout the world using atlases. Identify the largest castle in the world, Malbork Castle in Poland. </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grpSp>
      <p:grpSp>
        <p:nvGrpSpPr>
          <p:cNvPr id="121" name="Google Shape;121;p2"/>
          <p:cNvGrpSpPr/>
          <p:nvPr/>
        </p:nvGrpSpPr>
        <p:grpSpPr>
          <a:xfrm>
            <a:off x="6460347" y="3058199"/>
            <a:ext cx="2492364" cy="2370454"/>
            <a:chOff x="7157512" y="249574"/>
            <a:chExt cx="2215238" cy="1718094"/>
          </a:xfrm>
        </p:grpSpPr>
        <p:sp>
          <p:nvSpPr>
            <p:cNvPr id="122" name="Google Shape;122;p2"/>
            <p:cNvSpPr txBox="1"/>
            <p:nvPr/>
          </p:nvSpPr>
          <p:spPr>
            <a:xfrm>
              <a:off x="7249650" y="249574"/>
              <a:ext cx="2123100" cy="245400"/>
            </a:xfrm>
            <a:prstGeom prst="rect">
              <a:avLst/>
            </a:prstGeom>
            <a:solidFill>
              <a:srgbClr val="FF0000"/>
            </a:solidFill>
            <a:ln w="9525" cap="flat" cmpd="sng">
              <a:solidFill>
                <a:srgbClr val="0070C0"/>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Twentieth Century"/>
                  <a:ea typeface="Twentieth Century"/>
                  <a:cs typeface="Twentieth Century"/>
                  <a:sym typeface="Twentieth Century"/>
                </a:rPr>
                <a:t>School Values</a:t>
              </a:r>
              <a:endParaRPr sz="1400" b="0" i="0" u="none" strike="noStrike" cap="none">
                <a:solidFill>
                  <a:srgbClr val="000000"/>
                </a:solidFill>
                <a:latin typeface="Arial"/>
                <a:ea typeface="Arial"/>
                <a:cs typeface="Arial"/>
                <a:sym typeface="Arial"/>
              </a:endParaRPr>
            </a:p>
          </p:txBody>
        </p:sp>
        <p:sp>
          <p:nvSpPr>
            <p:cNvPr id="123" name="Google Shape;123;p2"/>
            <p:cNvSpPr txBox="1"/>
            <p:nvPr/>
          </p:nvSpPr>
          <p:spPr>
            <a:xfrm>
              <a:off x="7157512" y="494968"/>
              <a:ext cx="2119200" cy="1472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GB" sz="1050" b="1" i="0" u="none" strike="noStrike" cap="none">
                  <a:solidFill>
                    <a:schemeClr val="dk1"/>
                  </a:solidFill>
                  <a:latin typeface="Calibri"/>
                  <a:ea typeface="Calibri"/>
                  <a:cs typeface="Calibri"/>
                  <a:sym typeface="Calibri"/>
                </a:rPr>
                <a:t>Responsibility</a:t>
              </a:r>
              <a:r>
                <a:rPr lang="en-GB" sz="1050" b="0" i="0" u="none" strike="noStrike" cap="none">
                  <a:solidFill>
                    <a:schemeClr val="dk1"/>
                  </a:solidFill>
                  <a:latin typeface="Calibri"/>
                  <a:ea typeface="Calibri"/>
                  <a:cs typeface="Calibri"/>
                  <a:sym typeface="Calibri"/>
                </a:rPr>
                <a:t>- Take responsibility to allow other children to live their rights whilst at school. Consider how we are treating everyone whilst we are at school. Understand there is no hierarchy when we are thinking about our rights.</a:t>
              </a:r>
              <a:endParaRPr sz="125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50"/>
                <a:buFont typeface="Arial"/>
                <a:buNone/>
              </a:pPr>
              <a:r>
                <a:rPr lang="en-GB" sz="1050" b="1" i="0" u="none" strike="noStrike" cap="none">
                  <a:solidFill>
                    <a:schemeClr val="dk1"/>
                  </a:solidFill>
                  <a:latin typeface="Calibri"/>
                  <a:ea typeface="Calibri"/>
                  <a:cs typeface="Calibri"/>
                  <a:sym typeface="Calibri"/>
                </a:rPr>
                <a:t>Respect</a:t>
              </a:r>
              <a:r>
                <a:rPr lang="en-GB" sz="1050" b="0" i="0" u="none" strike="noStrike" cap="none">
                  <a:solidFill>
                    <a:schemeClr val="dk1"/>
                  </a:solidFill>
                  <a:latin typeface="Calibri"/>
                  <a:ea typeface="Calibri"/>
                  <a:cs typeface="Calibri"/>
                  <a:sym typeface="Calibri"/>
                </a:rPr>
                <a:t>- Identify and understand the importance of our rights that we all have. Why are these so important? How can we demonstrate these rights every single day? </a:t>
              </a:r>
              <a:endParaRPr sz="1050" b="0" i="0" u="none" strike="noStrike" cap="none">
                <a:solidFill>
                  <a:schemeClr val="dk1"/>
                </a:solidFill>
                <a:latin typeface="Calibri"/>
                <a:ea typeface="Calibri"/>
                <a:cs typeface="Calibri"/>
                <a:sym typeface="Calibri"/>
              </a:endParaRPr>
            </a:p>
          </p:txBody>
        </p:sp>
      </p:grpSp>
      <p:sp>
        <p:nvSpPr>
          <p:cNvPr id="124" name="Google Shape;124;p2"/>
          <p:cNvSpPr txBox="1"/>
          <p:nvPr/>
        </p:nvSpPr>
        <p:spPr>
          <a:xfrm>
            <a:off x="40250" y="515225"/>
            <a:ext cx="2492400" cy="3817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000">
                <a:latin typeface="Calibri"/>
                <a:ea typeface="Calibri"/>
                <a:cs typeface="Calibri"/>
                <a:sym typeface="Calibri"/>
              </a:rPr>
              <a:t>Look at the monarchy from past and present. Identify and analyse artifacts and photographs that show us if they are from the past and present. Create a timeline to understand the concept of time. </a:t>
            </a:r>
            <a:endParaRPr sz="10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0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GB" sz="1000">
                <a:latin typeface="Calibri"/>
                <a:ea typeface="Calibri"/>
                <a:cs typeface="Calibri"/>
                <a:sym typeface="Calibri"/>
              </a:rPr>
              <a:t>Use a cafe roleplay to understand what a good diet looks like and identify the key features, ie. the amount of fruit and vegetables compared to chocolate.</a:t>
            </a:r>
            <a:endParaRPr sz="10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0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GB" sz="1000">
                <a:latin typeface="Calibri"/>
                <a:ea typeface="Calibri"/>
                <a:cs typeface="Calibri"/>
                <a:sym typeface="Calibri"/>
              </a:rPr>
              <a:t>Compare and contrast different materials through a science experiment that will demonstrate what properties different materials have.</a:t>
            </a:r>
            <a:endParaRPr sz="10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0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GB" sz="1000">
                <a:latin typeface="Calibri"/>
                <a:ea typeface="Calibri"/>
                <a:cs typeface="Calibri"/>
                <a:sym typeface="Calibri"/>
              </a:rPr>
              <a:t>Identify the features of a castle and use the monarchy to decide who would live here. </a:t>
            </a:r>
            <a:endParaRPr sz="10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0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0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0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5" name="Google Shape;125;p2"/>
          <p:cNvSpPr txBox="1"/>
          <p:nvPr/>
        </p:nvSpPr>
        <p:spPr>
          <a:xfrm>
            <a:off x="20178" y="3794675"/>
            <a:ext cx="2653800" cy="2409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150" b="0" i="0" u="none" strike="noStrike" cap="none">
                <a:solidFill>
                  <a:srgbClr val="000000"/>
                </a:solidFill>
                <a:latin typeface="Calibri"/>
                <a:ea typeface="Calibri"/>
                <a:cs typeface="Calibri"/>
                <a:sym typeface="Calibri"/>
              </a:rPr>
              <a:t>Look at how our rights have changed from the past. Why is this so important? Use our skills to compare from then to now. </a:t>
            </a:r>
            <a:endParaRPr sz="115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15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en-GB" sz="1150" b="0" i="0" u="none" strike="noStrike" cap="none">
                <a:solidFill>
                  <a:srgbClr val="000000"/>
                </a:solidFill>
                <a:latin typeface="Calibri"/>
                <a:ea typeface="Calibri"/>
                <a:cs typeface="Calibri"/>
                <a:sym typeface="Calibri"/>
              </a:rPr>
              <a:t>How do the British Monarchy demonstrate our British Values?</a:t>
            </a:r>
            <a:endParaRPr sz="115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Calibri"/>
              <a:ea typeface="Calibri"/>
              <a:cs typeface="Calibri"/>
              <a:sym typeface="Calibri"/>
            </a:endParaRPr>
          </a:p>
        </p:txBody>
      </p:sp>
      <p:grpSp>
        <p:nvGrpSpPr>
          <p:cNvPr id="126" name="Google Shape;126;p2"/>
          <p:cNvGrpSpPr/>
          <p:nvPr/>
        </p:nvGrpSpPr>
        <p:grpSpPr>
          <a:xfrm>
            <a:off x="6424744" y="5704953"/>
            <a:ext cx="2156250" cy="1383251"/>
            <a:chOff x="7250950" y="17573"/>
            <a:chExt cx="2156250" cy="963669"/>
          </a:xfrm>
        </p:grpSpPr>
        <p:sp>
          <p:nvSpPr>
            <p:cNvPr id="127" name="Google Shape;127;p2"/>
            <p:cNvSpPr txBox="1"/>
            <p:nvPr/>
          </p:nvSpPr>
          <p:spPr>
            <a:xfrm>
              <a:off x="7250950" y="17573"/>
              <a:ext cx="2123100" cy="235800"/>
            </a:xfrm>
            <a:prstGeom prst="rect">
              <a:avLst/>
            </a:prstGeom>
            <a:solidFill>
              <a:srgbClr val="FF0000"/>
            </a:solidFill>
            <a:ln w="9525" cap="flat" cmpd="sng">
              <a:solidFill>
                <a:srgbClr val="0070C0"/>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Twentieth Century"/>
                  <a:ea typeface="Twentieth Century"/>
                  <a:cs typeface="Twentieth Century"/>
                  <a:sym typeface="Twentieth Century"/>
                </a:rPr>
                <a:t>Links?</a:t>
              </a:r>
              <a:endParaRPr sz="1400" b="0" i="0" u="none" strike="noStrike" cap="none">
                <a:solidFill>
                  <a:srgbClr val="000000"/>
                </a:solidFill>
                <a:latin typeface="Arial"/>
                <a:ea typeface="Arial"/>
                <a:cs typeface="Arial"/>
                <a:sym typeface="Arial"/>
              </a:endParaRPr>
            </a:p>
          </p:txBody>
        </p:sp>
        <p:sp>
          <p:nvSpPr>
            <p:cNvPr id="128" name="Google Shape;128;p2"/>
            <p:cNvSpPr txBox="1"/>
            <p:nvPr/>
          </p:nvSpPr>
          <p:spPr>
            <a:xfrm>
              <a:off x="7288000" y="798842"/>
              <a:ext cx="2119200" cy="18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p:txBody>
        </p:sp>
      </p:grpSp>
      <p:sp>
        <p:nvSpPr>
          <p:cNvPr id="129" name="Google Shape;129;p2"/>
          <p:cNvSpPr txBox="1"/>
          <p:nvPr/>
        </p:nvSpPr>
        <p:spPr>
          <a:xfrm>
            <a:off x="60075" y="5649000"/>
            <a:ext cx="2613900" cy="1200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100">
                <a:latin typeface="Calibri"/>
                <a:ea typeface="Calibri"/>
                <a:cs typeface="Calibri"/>
                <a:sym typeface="Calibri"/>
              </a:rPr>
              <a:t>Use various materials to create an invention. Identify what materials will work best for the invention required, predict if your invention will be successful and discuss what other materials may be more suitable. Why?</a:t>
            </a:r>
            <a:endParaRPr sz="1100" b="0" i="0" u="none" strike="noStrike" cap="none">
              <a:solidFill>
                <a:srgbClr val="000000"/>
              </a:solidFill>
              <a:latin typeface="Calibri"/>
              <a:ea typeface="Calibri"/>
              <a:cs typeface="Calibri"/>
              <a:sym typeface="Calibri"/>
            </a:endParaRPr>
          </a:p>
        </p:txBody>
      </p:sp>
      <p:sp>
        <p:nvSpPr>
          <p:cNvPr id="130" name="Google Shape;130;p2"/>
          <p:cNvSpPr txBox="1"/>
          <p:nvPr/>
        </p:nvSpPr>
        <p:spPr>
          <a:xfrm>
            <a:off x="2802213" y="399875"/>
            <a:ext cx="3259500" cy="3324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Create a clear timeline of our Monarchs to identify and compare how times have changed in a variety of ways. Such as, our diet, protection and our rights. </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Look intently at a variety of materials to describe their properties. Complete two fair tests. What material would be best for the 3 Little Pigs and why? What material would be best to stop the soldier becoming wet? Analyse our results and conclude if we predicted correctly.</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Use a Florence Nightingale immersion day to compare an aspect of life between 2 different periods (1837 - modern day). Compare and consider the impact of medicine, social care and hospitals and how this has progressed over time. </a:t>
            </a:r>
            <a:endParaRPr sz="1200" b="0" i="0" u="none" strike="noStrike" cap="none">
              <a:solidFill>
                <a:srgbClr val="000000"/>
              </a:solidFill>
              <a:latin typeface="Calibri"/>
              <a:ea typeface="Calibri"/>
              <a:cs typeface="Calibri"/>
              <a:sym typeface="Calibri"/>
            </a:endParaRPr>
          </a:p>
        </p:txBody>
      </p:sp>
      <p:sp>
        <p:nvSpPr>
          <p:cNvPr id="131" name="Google Shape;131;p2"/>
          <p:cNvSpPr txBox="1"/>
          <p:nvPr/>
        </p:nvSpPr>
        <p:spPr>
          <a:xfrm>
            <a:off x="6461800" y="399875"/>
            <a:ext cx="2049000" cy="3155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a:latin typeface="Calibri"/>
                <a:ea typeface="Calibri"/>
                <a:cs typeface="Calibri"/>
                <a:sym typeface="Calibri"/>
              </a:rPr>
              <a:t>Understanding the changes in Britain from the Stone Age to the Iron Age. Looking at the Vikings to compare the past and present.</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Calibri"/>
                <a:ea typeface="Calibri"/>
                <a:cs typeface="Calibri"/>
                <a:sym typeface="Calibri"/>
              </a:rPr>
              <a:t>Compare an aspect of life between 2 different time periods from the past. They may also then compare these to the modern day. They consider the impact of the developments on the people.</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Calibri"/>
              <a:ea typeface="Calibri"/>
              <a:cs typeface="Calibri"/>
              <a:sym typeface="Calibri"/>
            </a:endParaRPr>
          </a:p>
        </p:txBody>
      </p:sp>
      <p:sp>
        <p:nvSpPr>
          <p:cNvPr id="132" name="Google Shape;132;p2"/>
          <p:cNvSpPr txBox="1"/>
          <p:nvPr/>
        </p:nvSpPr>
        <p:spPr>
          <a:xfrm>
            <a:off x="6206513" y="6057600"/>
            <a:ext cx="3000000" cy="785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50" b="0" i="0" u="none" strike="noStrike" cap="none">
                <a:solidFill>
                  <a:schemeClr val="dk1"/>
                </a:solidFill>
                <a:latin typeface="Arial"/>
                <a:ea typeface="Arial"/>
                <a:cs typeface="Arial"/>
                <a:sym typeface="Arial"/>
              </a:rPr>
              <a:t>PSHE – Looking at how people past and present were similar or different to us. </a:t>
            </a:r>
            <a:endParaRPr sz="105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807</Words>
  <Application>Microsoft Office PowerPoint</Application>
  <PresentationFormat>On-screen Show (4:3)</PresentationFormat>
  <Paragraphs>94</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Times New Roman</vt:lpstr>
      <vt:lpstr>Twentieth Century</vt:lpstr>
      <vt:lpstr>Office Theme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McLean</dc:creator>
  <cp:lastModifiedBy>Staff Login</cp:lastModifiedBy>
  <cp:revision>1</cp:revision>
  <dcterms:created xsi:type="dcterms:W3CDTF">2022-02-02T15:26:50Z</dcterms:created>
  <dcterms:modified xsi:type="dcterms:W3CDTF">2023-02-22T13:57:49Z</dcterms:modified>
</cp:coreProperties>
</file>